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4" r:id="rId3"/>
    <p:sldId id="258" r:id="rId4"/>
    <p:sldId id="283" r:id="rId5"/>
    <p:sldId id="284" r:id="rId6"/>
    <p:sldId id="275" r:id="rId7"/>
    <p:sldId id="285" r:id="rId8"/>
    <p:sldId id="259" r:id="rId9"/>
    <p:sldId id="268" r:id="rId10"/>
    <p:sldId id="270" r:id="rId11"/>
    <p:sldId id="271" r:id="rId12"/>
    <p:sldId id="272" r:id="rId13"/>
    <p:sldId id="279" r:id="rId14"/>
    <p:sldId id="276" r:id="rId15"/>
    <p:sldId id="278" r:id="rId16"/>
    <p:sldId id="277" r:id="rId17"/>
    <p:sldId id="281" r:id="rId18"/>
    <p:sldId id="28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Как вы считаете ношение туфель на высоком каблуке это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elete val="1"/>
          </c:dLbls>
          <c:cat>
            <c:strRef>
              <c:f>Лист1!$A$2:$A$5</c:f>
              <c:strCache>
                <c:ptCount val="2"/>
                <c:pt idx="0">
                  <c:v>красиво</c:v>
                </c:pt>
                <c:pt idx="1">
                  <c:v>вредно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0.73000000000000065</c:v>
                </c:pt>
                <c:pt idx="1">
                  <c:v>0.27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6"/>
  <c:chart>
    <c:plotArea>
      <c:layout>
        <c:manualLayout>
          <c:layoutTarget val="inner"/>
          <c:xMode val="edge"/>
          <c:yMode val="edge"/>
          <c:x val="9.260608048993875E-2"/>
          <c:y val="2.2817460317460396E-2"/>
          <c:w val="0.90739391951006121"/>
          <c:h val="0.86096550431196051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2">
                  <c:v>часто </c:v>
                </c:pt>
                <c:pt idx="3">
                  <c:v>редко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2" formatCode="0%">
                  <c:v>0.65000000000000269</c:v>
                </c:pt>
                <c:pt idx="3" formatCode="0%">
                  <c:v>0.35000000000000031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4"/>
                <c:pt idx="2">
                  <c:v>часто </c:v>
                </c:pt>
                <c:pt idx="3">
                  <c:v>редко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4"/>
                <c:pt idx="2">
                  <c:v>часто </c:v>
                </c:pt>
                <c:pt idx="3">
                  <c:v>редко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overlap val="100"/>
        <c:axId val="74889088"/>
        <c:axId val="74890624"/>
      </c:barChart>
      <c:catAx>
        <c:axId val="74889088"/>
        <c:scaling>
          <c:orientation val="minMax"/>
        </c:scaling>
        <c:axPos val="b"/>
        <c:numFmt formatCode="General" sourceLinked="1"/>
        <c:tickLblPos val="nextTo"/>
        <c:crossAx val="74890624"/>
        <c:crosses val="autoZero"/>
        <c:auto val="1"/>
        <c:lblAlgn val="ctr"/>
        <c:lblOffset val="100"/>
      </c:catAx>
      <c:valAx>
        <c:axId val="74890624"/>
        <c:scaling>
          <c:orientation val="minMax"/>
        </c:scaling>
        <c:axPos val="l"/>
        <c:majorGridlines/>
        <c:numFmt formatCode="General" sourceLinked="1"/>
        <c:tickLblPos val="nextTo"/>
        <c:crossAx val="74889088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7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1.3888888888888966E-2"/>
                  <c:y val="0.24206349206349331"/>
                </c:manualLayout>
              </c:layout>
              <c:showVal val="1"/>
            </c:dLbl>
            <c:dLbl>
              <c:idx val="1"/>
              <c:layout>
                <c:manualLayout>
                  <c:x val="1.3888888888888966E-2"/>
                  <c:y val="0.13095238095238174"/>
                </c:manualLayout>
              </c:layout>
              <c:showVal val="1"/>
            </c:dLbl>
            <c:showVal val="1"/>
          </c:dLbls>
          <c:cat>
            <c:strRef>
              <c:f>Лист1!$A$2:$A$5</c:f>
              <c:strCache>
                <c:ptCount val="2"/>
                <c:pt idx="0">
                  <c:v>да </c:v>
                </c:pt>
                <c:pt idx="1">
                  <c:v>нет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0.65000000000000269</c:v>
                </c:pt>
                <c:pt idx="1">
                  <c:v>0.35000000000000031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да </c:v>
                </c:pt>
                <c:pt idx="1">
                  <c:v>нет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да </c:v>
                </c:pt>
                <c:pt idx="1">
                  <c:v>нет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shape val="cone"/>
        <c:axId val="112690688"/>
        <c:axId val="112692224"/>
        <c:axId val="0"/>
      </c:bar3DChart>
      <c:catAx>
        <c:axId val="112690688"/>
        <c:scaling>
          <c:orientation val="minMax"/>
        </c:scaling>
        <c:axPos val="b"/>
        <c:numFmt formatCode="General" sourceLinked="1"/>
        <c:tickLblPos val="nextTo"/>
        <c:crossAx val="112692224"/>
        <c:crosses val="autoZero"/>
        <c:auto val="1"/>
        <c:lblAlgn val="ctr"/>
        <c:lblOffset val="100"/>
      </c:catAx>
      <c:valAx>
        <c:axId val="112692224"/>
        <c:scaling>
          <c:orientation val="minMax"/>
        </c:scaling>
        <c:axPos val="l"/>
        <c:majorGridlines/>
        <c:numFmt formatCode="0%" sourceLinked="1"/>
        <c:tickLblPos val="nextTo"/>
        <c:crossAx val="112690688"/>
        <c:crosses val="autoZero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Лист1!$A$2:$A$5</c:f>
              <c:strCache>
                <c:ptCount val="2"/>
                <c:pt idx="0">
                  <c:v>да </c:v>
                </c:pt>
                <c:pt idx="1">
                  <c:v>нет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0.85000000000000064</c:v>
                </c:pt>
                <c:pt idx="1">
                  <c:v>0.15000000000000024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Лист1!$A$2:$A$5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0.37000000000000038</c:v>
                </c:pt>
                <c:pt idx="1">
                  <c:v>0.63000000000000222</c:v>
                </c:pt>
              </c:numCache>
            </c:numRef>
          </c:val>
        </c:ser>
      </c:pie3DChart>
    </c:plotArea>
    <c:legend>
      <c:legendPos val="r"/>
      <c:layout/>
    </c:legend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A6FDD-2348-48C1-8327-F75202B838A8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F7893-C630-4DE4-B021-77E463DA97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5839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F7893-C630-4DE4-B021-77E463DA976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DE8C0-D6D6-4C80-993F-64ED66B26CB3}" type="datetimeFigureOut">
              <a:rPr lang="ru-RU" smtClean="0"/>
              <a:pPr/>
              <a:t>03.10.2019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81515-B3D4-4FF8-9388-287C7E21C1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1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accent2"/>
                </a:solidFill>
                <a:latin typeface="Gabriola" pitchFamily="82" charset="0"/>
                <a:cs typeface="Times New Roman" pitchFamily="18" charset="0"/>
              </a:rPr>
              <a:t>ПРОЕКТНО-ИССЛЕДОВАТЕЛЬСКАЯ ДЕЯТЕЛЬНОСТЬ  УЧАЩИХСЯ по БИОЛОГИИ</a:t>
            </a:r>
            <a:endParaRPr lang="ru-RU" sz="6000" b="1" dirty="0">
              <a:solidFill>
                <a:schemeClr val="accent2"/>
              </a:solidFill>
              <a:latin typeface="Gabriola" pitchFamily="82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43174" y="5429264"/>
            <a:ext cx="5936704" cy="55361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Из опыта работы учителя биологии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МБОУ </a:t>
            </a:r>
            <a:r>
              <a:rPr lang="ru-RU" sz="2000" dirty="0" err="1" smtClean="0">
                <a:solidFill>
                  <a:schemeClr val="tx1"/>
                </a:solidFill>
              </a:rPr>
              <a:t>Селецкая</a:t>
            </a:r>
            <a:r>
              <a:rPr lang="ru-RU" sz="2000" dirty="0" smtClean="0">
                <a:solidFill>
                  <a:schemeClr val="tx1"/>
                </a:solidFill>
              </a:rPr>
              <a:t> СОШ</a:t>
            </a:r>
          </a:p>
          <a:p>
            <a:r>
              <a:rPr lang="ru-RU" sz="2000" dirty="0" err="1" smtClean="0">
                <a:solidFill>
                  <a:schemeClr val="tx1"/>
                </a:solidFill>
              </a:rPr>
              <a:t>Трубчевского</a:t>
            </a:r>
            <a:r>
              <a:rPr lang="ru-RU" sz="2000" dirty="0" smtClean="0">
                <a:solidFill>
                  <a:schemeClr val="tx1"/>
                </a:solidFill>
              </a:rPr>
              <a:t> района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http://soldmaral.ucoz.ru/shablonPPT/bozhja_korovk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38925"/>
            <a:ext cx="17907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000066"/>
                </a:solidFill>
              </a:rPr>
              <a:t>Исследование взятых проб сточных </a:t>
            </a:r>
            <a:r>
              <a:rPr lang="ru-RU" sz="3200" b="1" dirty="0" smtClean="0">
                <a:solidFill>
                  <a:srgbClr val="000066"/>
                </a:solidFill>
              </a:rPr>
              <a:t>вод</a:t>
            </a:r>
            <a:endParaRPr lang="ru-RU" sz="3200" b="1" dirty="0" smtClean="0">
              <a:solidFill>
                <a:srgbClr val="000066"/>
              </a:solidFill>
            </a:endParaRPr>
          </a:p>
        </p:txBody>
      </p:sp>
      <p:graphicFrame>
        <p:nvGraphicFramePr>
          <p:cNvPr id="57495" name="Group 151"/>
          <p:cNvGraphicFramePr>
            <a:graphicFrameLocks noGrp="1"/>
          </p:cNvGraphicFramePr>
          <p:nvPr/>
        </p:nvGraphicFramePr>
        <p:xfrm>
          <a:off x="457200" y="3810000"/>
          <a:ext cx="8458200" cy="2776855"/>
        </p:xfrm>
        <a:graphic>
          <a:graphicData uri="http://schemas.openxmlformats.org/drawingml/2006/table">
            <a:tbl>
              <a:tblPr/>
              <a:tblGrid>
                <a:gridCol w="1660525"/>
                <a:gridCol w="1897063"/>
                <a:gridCol w="2292350"/>
                <a:gridCol w="2608262"/>
              </a:tblGrid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№п/п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Определяемый показатель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Ед.изм.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Результаты определения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Цвет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С желтоватым оттенком (почти бесцветна)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Прозрачность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См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рН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Запах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Балл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91" name="Rectangle 152"/>
          <p:cNvSpPr>
            <a:spLocks noChangeArrowheads="1"/>
          </p:cNvSpPr>
          <p:nvPr/>
        </p:nvSpPr>
        <p:spPr bwMode="auto">
          <a:xfrm>
            <a:off x="457200" y="854075"/>
            <a:ext cx="86868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ru-RU" dirty="0"/>
              <a:t> </a:t>
            </a:r>
            <a:r>
              <a:rPr lang="ru-RU" b="1" dirty="0"/>
              <a:t>При рассмотрении воды под микроскопом были обнаружены </a:t>
            </a:r>
            <a:r>
              <a:rPr lang="ru-RU" b="1" dirty="0" err="1"/>
              <a:t>альфа-мезосапробные</a:t>
            </a:r>
            <a:r>
              <a:rPr lang="ru-RU" b="1" dirty="0"/>
              <a:t> водоросли : </a:t>
            </a:r>
            <a:r>
              <a:rPr lang="ru-RU" b="1" dirty="0" err="1"/>
              <a:t>циклотелла</a:t>
            </a:r>
            <a:r>
              <a:rPr lang="ru-RU" b="1" dirty="0"/>
              <a:t> </a:t>
            </a:r>
            <a:r>
              <a:rPr lang="ru-RU" b="1" dirty="0" err="1"/>
              <a:t>менегини</a:t>
            </a:r>
            <a:r>
              <a:rPr lang="ru-RU" b="1" dirty="0"/>
              <a:t>, </a:t>
            </a:r>
            <a:r>
              <a:rPr lang="ru-RU" b="1" dirty="0" err="1"/>
              <a:t>нитцшия</a:t>
            </a:r>
            <a:r>
              <a:rPr lang="ru-RU" b="1" dirty="0"/>
              <a:t> пленочная, </a:t>
            </a:r>
            <a:r>
              <a:rPr lang="ru-RU" b="1" dirty="0" err="1"/>
              <a:t>осциллатория</a:t>
            </a:r>
            <a:r>
              <a:rPr lang="ru-RU" b="1" dirty="0"/>
              <a:t> короткая и обрывки водорослей.</a:t>
            </a:r>
          </a:p>
          <a:p>
            <a:pPr>
              <a:buFontTx/>
              <a:buChar char="•"/>
            </a:pPr>
            <a:r>
              <a:rPr lang="ru-RU" b="1" dirty="0"/>
              <a:t> В водоеме были обнаружены живые организмы: большая ложноконская </a:t>
            </a:r>
            <a:r>
              <a:rPr lang="ru-RU" b="1" dirty="0" err="1"/>
              <a:t>ложноконская</a:t>
            </a:r>
            <a:r>
              <a:rPr lang="ru-RU" b="1" dirty="0"/>
              <a:t> пиявка, обыкновенный прудовик, в водоеме были замечены личинки насекомых (комары), двустворчатых моллюсков обнаружено не было.</a:t>
            </a:r>
          </a:p>
          <a:p>
            <a:pPr>
              <a:buFontTx/>
              <a:buChar char="•"/>
            </a:pPr>
            <a:r>
              <a:rPr lang="ru-RU" b="1" dirty="0"/>
              <a:t> При рассмотрении взятых проб сточных вод смертность дафний в пробирках составила 10% по сравнению с контролем.</a:t>
            </a:r>
          </a:p>
          <a:p>
            <a:pPr>
              <a:buFontTx/>
              <a:buChar char="•"/>
            </a:pPr>
            <a:r>
              <a:rPr lang="ru-RU" b="1" dirty="0"/>
              <a:t> Изучение проб сточных вод с помощью физических  методов</a:t>
            </a:r>
            <a:r>
              <a:rPr lang="ru-RU" dirty="0"/>
              <a:t>:</a:t>
            </a:r>
          </a:p>
        </p:txBody>
      </p:sp>
      <p:pic>
        <p:nvPicPr>
          <p:cNvPr id="6" name="Рисунок 5" descr="http://soldmaral.ucoz.ru/shablonPPT/bozhja_korovka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38925"/>
            <a:ext cx="17907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000066"/>
                </a:solidFill>
              </a:rPr>
              <a:t>Вывод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CCECFF"/>
                </a:solidFill>
              </a:rPr>
              <a:t>     </a:t>
            </a:r>
            <a:r>
              <a:rPr lang="ru-RU" sz="2400" dirty="0" smtClean="0"/>
              <a:t>Исходя из полученных в ходе исследования данных можно сделать выводы: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/>
              <a:t>отсутствие зарастания водоема и отсутствие тины является положительным показателем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/>
              <a:t>наличие в пробах воды альфа- </a:t>
            </a:r>
            <a:r>
              <a:rPr lang="ru-RU" sz="2400" dirty="0" err="1" smtClean="0"/>
              <a:t>мезосапробов</a:t>
            </a:r>
            <a:r>
              <a:rPr lang="ru-RU" sz="2400" dirty="0" smtClean="0"/>
              <a:t>(водоросли, обрывки водорослей) говорит о существовании очагов загрязнения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/>
              <a:t>отсутствие в водоеме двустворчатых моллюсков, присутствие личинок комара говорит об умеренном загрязнении водоема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/>
              <a:t>исследование токсичности воды показало что смертность дафний составила 10 %, следовательно вода в пробе не оказывает острое токсическое действие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/>
              <a:t>изучение проб сточных вод с помощью физических методов говорит также об умеренном загрязнении водоема</a:t>
            </a:r>
          </a:p>
        </p:txBody>
      </p:sp>
      <p:pic>
        <p:nvPicPr>
          <p:cNvPr id="4" name="Рисунок 3" descr="http://soldmaral.ucoz.ru/shablonPPT/bozhja_korovka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6975"/>
            <a:ext cx="1790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000066"/>
                </a:solidFill>
              </a:rPr>
              <a:t>Практические рекомендации: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9916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500" dirty="0" smtClean="0"/>
              <a:t>проводить мониторинг сточных вод ежегодно;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500" dirty="0" smtClean="0"/>
              <a:t>изучать влияние сточных вод на окружающую среду;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500" dirty="0" smtClean="0"/>
              <a:t>доводить до сведения жителей Жуковского района данные о состоянии вод, т.к. наблюдается частое появление несанкционированных пляжей в местах для этого не предназначенных;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500" dirty="0" smtClean="0"/>
              <a:t>экологической службе усилить контроль за состоянием водных объектов Жуковского района и Брянской области.</a:t>
            </a:r>
          </a:p>
          <a:p>
            <a:pPr eaLnBrk="1" hangingPunct="1">
              <a:defRPr/>
            </a:pPr>
            <a:r>
              <a:rPr lang="ru-RU" sz="2500" dirty="0" smtClean="0"/>
              <a:t>организовать просветительскую работу среди учащихся Лицея и населения о бережном отношении к </a:t>
            </a:r>
            <a:r>
              <a:rPr lang="ru-RU" sz="2500" smtClean="0"/>
              <a:t>водным ресурсам.</a:t>
            </a:r>
            <a:endParaRPr lang="ru-RU" sz="2500" dirty="0" smtClean="0"/>
          </a:p>
        </p:txBody>
      </p:sp>
      <p:pic>
        <p:nvPicPr>
          <p:cNvPr id="4" name="Рисунок 3" descr="http://soldmaral.ucoz.ru/shablonPPT/bozhja_korovka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76975"/>
            <a:ext cx="1790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Исследовательский, краткосрочный, индивидуальный проект</a:t>
            </a:r>
            <a:br>
              <a:rPr lang="ru-RU" sz="24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Результат : первое место в рамках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школьной конференции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u="sng" dirty="0" smtClean="0"/>
              <a:t>Методы исследования</a:t>
            </a:r>
            <a:r>
              <a:rPr lang="ru-RU" sz="2000" dirty="0" smtClean="0"/>
              <a:t>: наблюдение, описание,</a:t>
            </a:r>
            <a:r>
              <a:rPr lang="ru-RU" sz="2000" u="sng" dirty="0" smtClean="0"/>
              <a:t> эксперимент, </a:t>
            </a:r>
            <a:r>
              <a:rPr lang="ru-RU" sz="2000" dirty="0" err="1" smtClean="0"/>
              <a:t>микроскопирование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u="sng" dirty="0" smtClean="0"/>
              <a:t>Тема </a:t>
            </a:r>
            <a:r>
              <a:rPr lang="ru-RU" sz="2000" dirty="0" smtClean="0"/>
              <a:t>«Значение зеленых растений»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Цель: Изучение строения и процессов </a:t>
            </a:r>
            <a:r>
              <a:rPr lang="ru-RU" sz="2000" dirty="0" smtClean="0"/>
              <a:t>жизнедеятельности растений возле школы.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Задачи : </a:t>
            </a:r>
          </a:p>
          <a:p>
            <a:r>
              <a:rPr lang="ru-RU" sz="2000" dirty="0" smtClean="0"/>
              <a:t>Изучение информации по данной работе.</a:t>
            </a:r>
          </a:p>
          <a:p>
            <a:r>
              <a:rPr lang="ru-RU" sz="2000" dirty="0" smtClean="0"/>
              <a:t>Подбор методов для проведения работы.</a:t>
            </a:r>
          </a:p>
          <a:p>
            <a:r>
              <a:rPr lang="ru-RU" sz="2000" dirty="0" smtClean="0"/>
              <a:t>Проведение опытов над элодеей канадской. </a:t>
            </a:r>
          </a:p>
          <a:p>
            <a:r>
              <a:rPr lang="ru-RU" sz="2000" dirty="0" smtClean="0"/>
              <a:t>Фиксация результатов опытов. </a:t>
            </a:r>
          </a:p>
          <a:p>
            <a:pPr>
              <a:buNone/>
            </a:pPr>
            <a:endParaRPr lang="ru-RU" sz="2000" dirty="0" smtClean="0"/>
          </a:p>
          <a:p>
            <a:endParaRPr lang="ru-RU" sz="2000" dirty="0"/>
          </a:p>
        </p:txBody>
      </p:sp>
      <p:pic>
        <p:nvPicPr>
          <p:cNvPr id="4" name="Рисунок 3" descr="http://soldmaral.ucoz.ru/shablonPPT/bozhja_korovk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76975"/>
            <a:ext cx="1790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Исследовательский, долгосрочный, индивидуальный проект</a:t>
            </a:r>
            <a:br>
              <a:rPr lang="ru-RU" sz="20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Результат : 3 место в районной научно-практической конференции учащихся.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Методы: анкетирование, описательный, сравнительный.</a:t>
            </a:r>
          </a:p>
          <a:p>
            <a:pPr>
              <a:buNone/>
            </a:pPr>
            <a:r>
              <a:rPr lang="ru-RU" sz="1800" dirty="0" smtClean="0"/>
              <a:t>Тема :Влияние высоких каблуков на ножки дам </a:t>
            </a:r>
          </a:p>
          <a:p>
            <a:r>
              <a:rPr lang="ru-RU" sz="1800" dirty="0" smtClean="0"/>
              <a:t>Целью данной работы являлось изучение влияния туфель на высоком каблуке на организм человека.            </a:t>
            </a:r>
          </a:p>
          <a:p>
            <a:r>
              <a:rPr lang="ru-RU" sz="1800" dirty="0" smtClean="0"/>
              <a:t>В связи с этим в задачи исследования входило:                                                        1.Знакомство с литературой по данному вопросу;                                                                      2.Сбор информации;                                                                                                    3.Анкетирование учащихся;                                                                                                                                                  4.Изучение на практике высоких каблуков;                                                                  5.Подведение итогов работы;                                                                                        6.Разработка рекомендация о том, как оставаться красивой, не нанося вред своему здоровью.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Содержимое 3" descr="C:\Users\user\Desktop\Мэтт Лантер\DSCN3734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508104" y="4869160"/>
            <a:ext cx="3384376" cy="19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soldmaral.ucoz.ru/shablonPPT/bozhja_korovka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276975"/>
            <a:ext cx="1790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/>
          </p:cNvSpPr>
          <p:nvPr>
            <p:ph type="body" idx="4294967295"/>
          </p:nvPr>
        </p:nvSpPr>
        <p:spPr>
          <a:xfrm>
            <a:off x="251520" y="1268760"/>
            <a:ext cx="5256584" cy="108012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51520" y="692696"/>
          <a:ext cx="302433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243607"/>
            <a:ext cx="305983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 вы считаете ношение туфель на высоком каблуке это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292080" y="1052736"/>
          <a:ext cx="3110136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800600" y="414740"/>
            <a:ext cx="40918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 часто вы носите туфли на высоком каблуке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0" y="3501008"/>
          <a:ext cx="2483768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927166"/>
            <a:ext cx="33478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 любите носить туфли на каблуке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3131840" y="3933056"/>
          <a:ext cx="2887216" cy="18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635896" y="2697396"/>
            <a:ext cx="25922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 знаете, как влияет постоянное ношение туфель на высоком каблуке на организм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6407696" y="3429000"/>
          <a:ext cx="2736304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732240" y="3055794"/>
            <a:ext cx="24117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Есть ли у вас плоскостопие?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Рисунок 13" descr="http://soldmaral.ucoz.ru/shablonPPT/bozhja_korovka.pn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6276975"/>
            <a:ext cx="1790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В результате исследования были разработаны рекомендации: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400" dirty="0" smtClean="0"/>
              <a:t>1. Никогда не носите высокие каблуки целый день. Если большую часть своего времени проводите сидя за рабочим столом, то позвольте своим ножкам немного отдохнуть. Снимите туфли и несколько минут пошевелите пальцами. Это усилит приток крови к ступням и расслабит ноги. </a:t>
            </a:r>
          </a:p>
          <a:p>
            <a:r>
              <a:rPr lang="ru-RU" sz="1400" dirty="0" smtClean="0"/>
              <a:t>2. Всегда покупайте туфли только после обеда или вечером. Купленные утром туфли могут Вам жать, потому что к обеду ноги немного отекают. Обязательно меряйте туфли на обе ноги, в размере и объёме ног может быть разница. При выборе обуви смотрите не только на её внешний вид, но и на удобство и комфорт. Стопы в туфлях не должны быть зажаты со всех сторон. </a:t>
            </a:r>
          </a:p>
          <a:p>
            <a:r>
              <a:rPr lang="ru-RU" sz="1400" dirty="0" smtClean="0"/>
              <a:t>3. Безопасная высота каблука колеблется в районе 3-4,5см. Толстый каблук меньше вредит Вашему здоровью, чем тонкая шпилька. Если не представляете жизни без высокого каблука, то не начинайте сразу с десятисантиметровых шпилек. Приучайте ногу к высокому подъёму постепенно. Это позволит Вашему телу адаптироваться и правильно распределить нагрузку. </a:t>
            </a:r>
          </a:p>
          <a:p>
            <a:r>
              <a:rPr lang="ru-RU" sz="1400" dirty="0" smtClean="0"/>
              <a:t>4. После целого дня, проведённого на высоких каблуках, подарите ножкам расслабляющий массаж стоп и икроножных мышц. Это избавит от отёков, спазмов и растяжений. </a:t>
            </a:r>
          </a:p>
          <a:p>
            <a:r>
              <a:rPr lang="ru-RU" sz="1400" dirty="0" smtClean="0"/>
              <a:t>5. </a:t>
            </a:r>
            <a:r>
              <a:rPr lang="ru-RU" sz="1400" b="1" dirty="0" smtClean="0"/>
              <a:t>В ортопедической аптеке приобретите специальные полустельки или стельки,</a:t>
            </a:r>
            <a:r>
              <a:rPr lang="ru-RU" sz="1400" dirty="0" smtClean="0"/>
              <a:t> помните, что если  берете стельки, то туфли должны быть на один размер больше, они делают обувь более комфортной и пружинят слегка при ходьбе, способствуют распределению нагрузки на стопу, профилактике плоскостопия.</a:t>
            </a:r>
            <a:endParaRPr lang="ru-RU" sz="1400" dirty="0"/>
          </a:p>
        </p:txBody>
      </p:sp>
      <p:pic>
        <p:nvPicPr>
          <p:cNvPr id="4" name="Рисунок 3" descr="http://soldmaral.ucoz.ru/shablonPPT/bozhja_korovk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76975"/>
            <a:ext cx="1790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Темы проектно-исследовательских работ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Иммунитет</a:t>
            </a:r>
          </a:p>
          <a:p>
            <a:r>
              <a:rPr lang="ru-RU" dirty="0" smtClean="0"/>
              <a:t>Пиявки водоемов </a:t>
            </a:r>
            <a:r>
              <a:rPr lang="ru-RU" dirty="0" err="1" smtClean="0"/>
              <a:t>Трубчевского</a:t>
            </a:r>
            <a:r>
              <a:rPr lang="ru-RU" dirty="0" smtClean="0"/>
              <a:t> </a:t>
            </a:r>
            <a:r>
              <a:rPr lang="ru-RU" dirty="0" smtClean="0"/>
              <a:t>района</a:t>
            </a:r>
          </a:p>
          <a:p>
            <a:r>
              <a:rPr lang="ru-RU" dirty="0" smtClean="0"/>
              <a:t>Внимание мусор</a:t>
            </a:r>
          </a:p>
          <a:p>
            <a:r>
              <a:rPr lang="ru-RU" dirty="0" smtClean="0"/>
              <a:t>Состояние колодезной воды  в </a:t>
            </a:r>
            <a:r>
              <a:rPr lang="ru-RU" dirty="0" err="1" smtClean="0"/>
              <a:t>Селецком</a:t>
            </a:r>
            <a:r>
              <a:rPr lang="ru-RU" dirty="0" smtClean="0"/>
              <a:t> поселении</a:t>
            </a:r>
            <a:endParaRPr lang="ru-RU" dirty="0" smtClean="0"/>
          </a:p>
          <a:p>
            <a:r>
              <a:rPr lang="ru-RU" dirty="0" smtClean="0"/>
              <a:t>Определение загрязнения воздуха по состоянию хвои сосны обыкновенной</a:t>
            </a:r>
            <a:endParaRPr lang="ru-RU" dirty="0"/>
          </a:p>
        </p:txBody>
      </p:sp>
      <p:pic>
        <p:nvPicPr>
          <p:cNvPr id="4" name="Рисунок 3" descr="http://soldmaral.ucoz.ru/shablonPPT/bozhja_korovk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276975"/>
            <a:ext cx="1790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Проекты, выполняемые школьниками, как правило, не являются научными. Выполнение проектов – безусловно, исследовательская деятельность, однако научные исследования предполагают получение принципиально нового научного знания. В ходе исследований, выполняемых школьниками, можно получить лишь элементы научных знаний, как правило, подтверждающие известные факты или закономерности.</a:t>
            </a:r>
          </a:p>
          <a:p>
            <a:endParaRPr lang="ru-RU" dirty="0"/>
          </a:p>
        </p:txBody>
      </p:sp>
      <p:pic>
        <p:nvPicPr>
          <p:cNvPr id="4" name="Рисунок 3" descr="http://soldmaral.ucoz.ru/shablonPPT/bozhja_korovk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276975"/>
            <a:ext cx="1790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97971"/>
          </a:xfrm>
        </p:spPr>
        <p:txBody>
          <a:bodyPr>
            <a:prstTxWarp prst="textArchUpPour">
              <a:avLst/>
            </a:prstTxWarp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СПАСИБО ЗА ВНИМАНИЕ 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ati\Desktop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3212976"/>
            <a:ext cx="3672408" cy="3024336"/>
          </a:xfrm>
          <a:prstGeom prst="rect">
            <a:avLst/>
          </a:prstGeom>
          <a:noFill/>
        </p:spPr>
      </p:pic>
      <p:pic>
        <p:nvPicPr>
          <p:cNvPr id="8" name="Рисунок 7" descr="http://soldmaral.ucoz.ru/shablonPPT/bozhja_korovka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276975"/>
            <a:ext cx="1790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328592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1800" dirty="0" smtClean="0"/>
              <a:t>Главной целью проектно-исследовательской деятельности является развитие личности учащегося, развитие способности самостоятельно находить решение в нестандартных условиях, способности к исследовательскому типу мышления, формирование бережного отношение к окружающей природе и людям, привитие интереса к изучаемому предмету.</a:t>
            </a:r>
          </a:p>
          <a:p>
            <a:pPr>
              <a:buNone/>
            </a:pPr>
            <a:r>
              <a:rPr lang="ru-RU" sz="1800" dirty="0" smtClean="0"/>
              <a:t>Задачи: </a:t>
            </a:r>
          </a:p>
          <a:p>
            <a:pPr lvl="0"/>
            <a:r>
              <a:rPr lang="ru-RU" sz="1800" dirty="0" smtClean="0"/>
              <a:t>Привлечение учащихся к исследовательской деятельности на уроках и во внеурочное время.</a:t>
            </a:r>
          </a:p>
          <a:p>
            <a:pPr lvl="0"/>
            <a:r>
              <a:rPr lang="ru-RU" sz="1800" dirty="0" smtClean="0"/>
              <a:t>Создание условий  для формирования  у школьников навыков самостоятельного получения новых знаний, навыков сбора и анализа необходимой информации, умения выдвигать гипотезы, делать выводы и строить умозаключения. </a:t>
            </a:r>
          </a:p>
          <a:p>
            <a:pPr>
              <a:buNone/>
            </a:pPr>
            <a:r>
              <a:rPr lang="ru-RU" sz="1800" dirty="0" smtClean="0"/>
              <a:t>Направления  деятельности:</a:t>
            </a:r>
          </a:p>
          <a:p>
            <a:pPr lvl="0"/>
            <a:r>
              <a:rPr lang="ru-RU" sz="1800" dirty="0" smtClean="0"/>
              <a:t>Изучение окружающей среды</a:t>
            </a:r>
          </a:p>
          <a:p>
            <a:pPr lvl="0"/>
            <a:r>
              <a:rPr lang="ru-RU" sz="1800" dirty="0" smtClean="0"/>
              <a:t>Изучение влияния человека на окружающую среду</a:t>
            </a:r>
          </a:p>
          <a:p>
            <a:pPr lvl="0"/>
            <a:r>
              <a:rPr lang="ru-RU" sz="1800" dirty="0" smtClean="0"/>
              <a:t>Выявление негативных факторов, которые влияют на здоровье человека</a:t>
            </a:r>
          </a:p>
          <a:p>
            <a:pPr lvl="0"/>
            <a:r>
              <a:rPr lang="ru-RU" sz="1800" dirty="0" smtClean="0"/>
              <a:t>Формирование бережного отношения к здоровью человека.</a:t>
            </a:r>
          </a:p>
          <a:p>
            <a:pPr>
              <a:buNone/>
            </a:pPr>
            <a:r>
              <a:rPr lang="ru-RU" sz="1800" dirty="0" smtClean="0"/>
              <a:t>Методы учебно-проектной деятельности: наблюдение, эксперимент, сравнительный, описательный, исторический, анкетирование.</a:t>
            </a:r>
          </a:p>
        </p:txBody>
      </p:sp>
      <p:pic>
        <p:nvPicPr>
          <p:cNvPr id="4" name="Рисунок 3" descr="http://soldmaral.ucoz.ru/shablonPPT/bozhja_korovk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38925"/>
            <a:ext cx="17907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ПРОЕКТ</a:t>
            </a:r>
            <a:r>
              <a:rPr lang="ru-RU" sz="1600" dirty="0" smtClean="0"/>
              <a:t> (от лат.</a:t>
            </a:r>
            <a:r>
              <a:rPr lang="en-US" sz="1600" dirty="0" err="1" smtClean="0"/>
              <a:t>proectus</a:t>
            </a:r>
            <a:r>
              <a:rPr lang="en-US" sz="1600" dirty="0" smtClean="0"/>
              <a:t>-</a:t>
            </a:r>
            <a:r>
              <a:rPr lang="ru-RU" sz="1600" dirty="0" smtClean="0"/>
              <a:t>двинутый вперед) в «Словаре русского языка» С.И.Ожегова понимается:</a:t>
            </a:r>
            <a:br>
              <a:rPr lang="ru-RU" sz="1600" dirty="0" smtClean="0"/>
            </a:br>
            <a:r>
              <a:rPr lang="ru-RU" sz="1600" dirty="0" smtClean="0"/>
              <a:t>- разработанный план сооружения, какого-нибудь механизма, устройства;</a:t>
            </a:r>
            <a:br>
              <a:rPr lang="ru-RU" sz="1600" dirty="0" smtClean="0"/>
            </a:br>
            <a:r>
              <a:rPr lang="ru-RU" sz="1600" dirty="0" smtClean="0"/>
              <a:t>- предварительный текст какого-нибудь документа;</a:t>
            </a:r>
            <a:br>
              <a:rPr lang="ru-RU" sz="1600" dirty="0" smtClean="0"/>
            </a:br>
            <a:r>
              <a:rPr lang="ru-RU" sz="1600" dirty="0" smtClean="0"/>
              <a:t>- замысел, план.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ru-RU" sz="2300" dirty="0" smtClean="0"/>
              <a:t>Классификация проектов </a:t>
            </a:r>
          </a:p>
          <a:p>
            <a:pPr algn="ctr">
              <a:spcBef>
                <a:spcPct val="50000"/>
              </a:spcBef>
              <a:buFont typeface="Wingdings" pitchFamily="2" charset="2"/>
              <a:buChar char="ü"/>
            </a:pPr>
            <a:r>
              <a:rPr lang="ru-RU" sz="2300" dirty="0" smtClean="0"/>
              <a:t>по доминирующей деятельности учащихся - практико-ориентированные, исследовательские, информационные, творческие, ролевые; </a:t>
            </a:r>
          </a:p>
          <a:p>
            <a:pPr algn="ctr">
              <a:spcBef>
                <a:spcPct val="50000"/>
              </a:spcBef>
              <a:buFont typeface="Wingdings" pitchFamily="2" charset="2"/>
              <a:buChar char="ü"/>
            </a:pPr>
            <a:r>
              <a:rPr lang="ru-RU" sz="2300" dirty="0" smtClean="0"/>
              <a:t>по продолжительности - мини-проекты, краткосрочные, долгосрочные, годичные;</a:t>
            </a:r>
          </a:p>
          <a:p>
            <a:pPr algn="ctr">
              <a:spcBef>
                <a:spcPct val="50000"/>
              </a:spcBef>
              <a:buFont typeface="Wingdings" pitchFamily="2" charset="2"/>
              <a:buChar char="ü"/>
            </a:pPr>
            <a:r>
              <a:rPr lang="ru-RU" sz="2300" dirty="0" smtClean="0"/>
              <a:t>по количеству участников - индивидуальные и групповые;</a:t>
            </a:r>
          </a:p>
          <a:p>
            <a:pPr algn="ctr">
              <a:spcBef>
                <a:spcPct val="50000"/>
              </a:spcBef>
              <a:buFont typeface="Wingdings" pitchFamily="2" charset="2"/>
              <a:buChar char="ü"/>
            </a:pPr>
            <a:r>
              <a:rPr lang="ru-RU" sz="2300" dirty="0" smtClean="0"/>
              <a:t>по предметно-содержательной области- моно проект или </a:t>
            </a:r>
            <a:r>
              <a:rPr lang="ru-RU" sz="2300" dirty="0" err="1" smtClean="0"/>
              <a:t>межпредметный</a:t>
            </a:r>
            <a:r>
              <a:rPr lang="ru-RU" sz="2300" dirty="0" smtClean="0"/>
              <a:t> проект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im2-tub-ru.yandex.net/i?id=189685845-12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157192"/>
            <a:ext cx="1800200" cy="170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http://soldmaral.ucoz.ru/shablonPPT/zelen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979712" y="764704"/>
            <a:ext cx="6732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Виды исследовательской деятельности на уроке: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547664" y="1427586"/>
            <a:ext cx="7560724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Прием </a:t>
            </a:r>
            <a:r>
              <a:rPr kumimoji="0" lang="ru-RU" b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Обрати вред в пользу</a:t>
            </a:r>
            <a:r>
              <a:rPr kumimoji="0" lang="ru-RU" b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400" i="1" dirty="0"/>
              <a:t>Жак Ив </a:t>
            </a:r>
            <a:r>
              <a:rPr lang="ru-RU" sz="2400" i="1" dirty="0" err="1"/>
              <a:t>Кусто</a:t>
            </a:r>
            <a:r>
              <a:rPr lang="ru-RU" sz="2400" i="1" dirty="0"/>
              <a:t> рассказал о таком случае. В месте</a:t>
            </a:r>
            <a:r>
              <a:rPr lang="ru-RU" sz="2400" i="1" dirty="0" smtClean="0"/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/>
              <a:t>где </a:t>
            </a:r>
            <a:r>
              <a:rPr lang="ru-RU" sz="2400" i="1" dirty="0"/>
              <a:t>нерестится </a:t>
            </a:r>
            <a:r>
              <a:rPr lang="ru-RU" sz="2400" i="1" dirty="0" smtClean="0"/>
              <a:t>рыба</a:t>
            </a:r>
            <a:r>
              <a:rPr lang="ru-RU" sz="2400" i="1" dirty="0"/>
              <a:t>, затонуло рыболовецкое судно. </a:t>
            </a:r>
            <a:r>
              <a:rPr lang="ru-RU" sz="2400" i="1" dirty="0" smtClean="0"/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/>
              <a:t>Это </a:t>
            </a:r>
            <a:r>
              <a:rPr lang="ru-RU" sz="2400" i="1" dirty="0"/>
              <a:t>плохо. </a:t>
            </a:r>
            <a:endParaRPr lang="ru-RU" sz="2400" i="1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/>
              <a:t>А </a:t>
            </a:r>
            <a:r>
              <a:rPr lang="ru-RU" sz="2400" i="1" dirty="0"/>
              <a:t>что хорошего?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321297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i="1" dirty="0" smtClean="0"/>
              <a:t>Судно стало мешать ловить в этом районе рыбу, так как появилась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i="1" dirty="0" smtClean="0"/>
              <a:t>опасность потерять очень дорогие капроновые сети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4005064"/>
            <a:ext cx="745890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i="1" dirty="0" smtClean="0"/>
              <a:t>Кролики испытывают стресс из- за перенаселения  </a:t>
            </a:r>
          </a:p>
          <a:p>
            <a:r>
              <a:rPr lang="ru-RU" sz="2400" i="1" dirty="0" smtClean="0"/>
              <a:t>начинают болеть и умирать.</a:t>
            </a:r>
          </a:p>
          <a:p>
            <a:r>
              <a:rPr lang="ru-RU" sz="2400" i="1" dirty="0" smtClean="0"/>
              <a:t>Это плохо.</a:t>
            </a:r>
          </a:p>
          <a:p>
            <a:r>
              <a:rPr lang="ru-RU" sz="2400" i="1" dirty="0" smtClean="0"/>
              <a:t>А что хорошего?</a:t>
            </a:r>
            <a:endParaRPr lang="ru-RU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67544" y="5661248"/>
            <a:ext cx="4431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rgbClr val="FFFF00"/>
                </a:solidFill>
              </a:rPr>
              <a:t>Наблюдается механизм </a:t>
            </a:r>
            <a:r>
              <a:rPr lang="ru-RU" i="1" dirty="0" err="1" smtClean="0">
                <a:solidFill>
                  <a:srgbClr val="FFFF00"/>
                </a:solidFill>
              </a:rPr>
              <a:t>саморегуляции</a:t>
            </a:r>
            <a:r>
              <a:rPr lang="ru-RU" i="1" dirty="0" smtClean="0">
                <a:solidFill>
                  <a:srgbClr val="FFFF00"/>
                </a:solidFill>
              </a:rPr>
              <a:t>,</a:t>
            </a:r>
          </a:p>
          <a:p>
            <a:r>
              <a:rPr lang="ru-RU" i="1" dirty="0" smtClean="0">
                <a:solidFill>
                  <a:srgbClr val="FFFF00"/>
                </a:solidFill>
              </a:rPr>
              <a:t> численность кроликов приходит в норму.</a:t>
            </a:r>
            <a:endParaRPr lang="ru-RU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http://soldmaral.ucoz.ru/shablonPPT/zelen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139952" y="548680"/>
            <a:ext cx="30303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Прием </a:t>
            </a:r>
            <a:r>
              <a:rPr lang="ru-RU" sz="2000" u="sng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000" u="sng" dirty="0">
                <a:solidFill>
                  <a:srgbClr val="FF0000"/>
                </a:solidFill>
                <a:latin typeface="Helvetica"/>
                <a:ea typeface="Calibri" pitchFamily="34" charset="0"/>
                <a:cs typeface="Times New Roman" pitchFamily="18" charset="0"/>
              </a:rPr>
              <a:t>С</a:t>
            </a:r>
            <a:r>
              <a:rPr kumimoji="0" lang="ru-RU" sz="2000" b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elvetica"/>
                <a:ea typeface="Calibri" pitchFamily="34" charset="0"/>
                <a:cs typeface="Times New Roman" pitchFamily="18" charset="0"/>
              </a:rPr>
              <a:t>оревнование</a:t>
            </a:r>
            <a:r>
              <a:rPr lang="ru-RU" u="sng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»</a:t>
            </a:r>
            <a:endParaRPr lang="ru-RU" u="sng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1052736"/>
            <a:ext cx="75608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На уроках также </a:t>
            </a:r>
            <a:r>
              <a:rPr lang="ru-RU" sz="2000" dirty="0" smtClean="0"/>
              <a:t>эффективен.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/>
              <a:t>Например (6 класс), </a:t>
            </a:r>
            <a:r>
              <a:rPr lang="ru-RU" sz="2000" dirty="0"/>
              <a:t>соревнование на </a:t>
            </a:r>
            <a:r>
              <a:rPr lang="ru-RU" sz="2000" dirty="0" smtClean="0"/>
              <a:t>лучший кроссворд. Но есть условия: максимум 5 слов, все слова- существительные, относятся к одному термину, например, корень; время 10 минут.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2492896"/>
            <a:ext cx="800796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dirty="0" smtClean="0"/>
              <a:t>Решите задачу (8 класс)</a:t>
            </a:r>
          </a:p>
          <a:p>
            <a:r>
              <a:rPr lang="ru-RU" sz="2000" dirty="0" smtClean="0"/>
              <a:t>Известно, что сердце человека сокращается в среднем 70 раз в минуту,</a:t>
            </a:r>
          </a:p>
          <a:p>
            <a:r>
              <a:rPr lang="ru-RU" sz="2000" dirty="0" smtClean="0"/>
              <a:t> при каждом сокращении выбрасывая около 150 см</a:t>
            </a:r>
            <a:r>
              <a:rPr lang="ru-RU" sz="2000" baseline="30000" dirty="0" smtClean="0"/>
              <a:t>3</a:t>
            </a:r>
            <a:r>
              <a:rPr lang="ru-RU" sz="2000" dirty="0" smtClean="0"/>
              <a:t> крови. </a:t>
            </a:r>
          </a:p>
          <a:p>
            <a:r>
              <a:rPr lang="ru-RU" sz="2000" dirty="0" smtClean="0"/>
              <a:t>Какой объем крови перекачивает ваше сердце за время шести </a:t>
            </a:r>
          </a:p>
          <a:p>
            <a:r>
              <a:rPr lang="ru-RU" sz="2000" dirty="0" smtClean="0"/>
              <a:t>уроков в школе?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4221088"/>
            <a:ext cx="20289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FF00"/>
                </a:solidFill>
              </a:rPr>
              <a:t>Ответ: 2835 л.</a:t>
            </a:r>
          </a:p>
        </p:txBody>
      </p:sp>
      <p:pic>
        <p:nvPicPr>
          <p:cNvPr id="19460" name="Picture 4" descr="http://www.urkovezky.ru/img/feath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221088"/>
            <a:ext cx="1819275" cy="2209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Провести эксперимент и сделать вывод.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 изменится окраска аквариумной рыбки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лялиус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при повышении и понижении температуры воды на 2</a:t>
            </a:r>
            <a:r>
              <a:rPr lang="ru-RU" sz="1800" baseline="30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С. (При изменении температуры окраска становится ярче)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akvarym.com/akvar_rybki/labirintovye/foto_ljaliusov_samec_i_samka-vni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72816"/>
            <a:ext cx="5568619" cy="4176464"/>
          </a:xfrm>
          <a:prstGeom prst="rect">
            <a:avLst/>
          </a:prstGeom>
          <a:noFill/>
        </p:spPr>
      </p:pic>
      <p:pic>
        <p:nvPicPr>
          <p:cNvPr id="5" name="Рисунок 4" descr="http://soldmaral.ucoz.ru/shablonPPT/bozhja_korovka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38925"/>
            <a:ext cx="17907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soldmaral.ucoz.ru/shablonPPT/bozhja_korovka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5733256"/>
            <a:ext cx="17907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soldmaral.ucoz.ru/shablonPPT/zelen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979712" y="476672"/>
            <a:ext cx="684076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Проведение учебного эксперимента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Helvetica"/>
                <a:ea typeface="Times New Roman" pitchFamily="18" charset="0"/>
                <a:cs typeface="Arial" pitchFamily="34" charset="0"/>
              </a:rPr>
              <a:t>Сюда относятся все лабораторные и практические  работы по биологии, начиная с 6-го класса и заканчивая 11 классом.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1772816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Helvetica"/>
                <a:ea typeface="Times New Roman" pitchFamily="18" charset="0"/>
                <a:cs typeface="Arial" pitchFamily="34" charset="0"/>
              </a:rPr>
              <a:t>Выполняя лабораторную работу,  ученик получает субъективно новые знания. При выполнении этих работ учащиеся приобретают навыки наблюдения ,фиксирования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effectLst/>
                <a:latin typeface="Helvetica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Helvetica"/>
                <a:ea typeface="Times New Roman" pitchFamily="18" charset="0"/>
                <a:cs typeface="Arial" pitchFamily="34" charset="0"/>
              </a:rPr>
              <a:t>и правильного оформления результатов наблюдений, анализа полученных данных, делают выводы.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i="1" u="sng" strike="noStrike" cap="none" normalizeH="0" baseline="0" dirty="0" smtClean="0">
              <a:ln>
                <a:noFill/>
              </a:ln>
              <a:effectLst/>
              <a:latin typeface="Helvetica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i="1" u="sng" strike="noStrike" cap="none" normalizeH="0" baseline="0" dirty="0" smtClean="0">
                <a:ln>
                  <a:noFill/>
                </a:ln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Учебный эксперимент </a:t>
            </a:r>
            <a:r>
              <a:rPr lang="ru-RU" sz="2000" i="1" u="sng" dirty="0"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i="1" u="sng" strike="noStrike" cap="none" normalizeH="0" baseline="0" dirty="0" smtClean="0">
                <a:ln>
                  <a:noFill/>
                </a:ln>
                <a:effectLst/>
                <a:latin typeface="Helvetica"/>
                <a:ea typeface="Times New Roman" pitchFamily="18" charset="0"/>
                <a:cs typeface="Times New Roman" pitchFamily="18" charset="0"/>
              </a:rPr>
              <a:t> один из продуктивных методов обучения.</a:t>
            </a:r>
            <a:endParaRPr kumimoji="0" lang="ru-RU" sz="3600" i="1" u="sng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1" name="Picture 3" descr="http://school-ppt.3dn.ru/kartinki/school2/sch015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195736" y="4077072"/>
            <a:ext cx="1656184" cy="2471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/>
              <a:t>Этапы работы над исследовательским проектом.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Подготовительный, или вводный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Поисково-исследовательский этап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Трансляционно-оформительский этап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Заключительный этап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pic>
        <p:nvPicPr>
          <p:cNvPr id="4" name="Рисунок 3" descr="http://im7-tub-ru.yandex.net/i?id=357240824-37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005064"/>
            <a:ext cx="302433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soldmaral.ucoz.ru/shablonPPT/bozhja_korovka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638925"/>
            <a:ext cx="17907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_1874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364088" y="4005064"/>
            <a:ext cx="32099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Исследовательский, долгосрочный, индивидуальный проект</a:t>
            </a:r>
            <a:br>
              <a:rPr lang="ru-RU" sz="20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Результат : участие в Водном юниорском конкурсе.</a:t>
            </a:r>
            <a:endParaRPr lang="ru-RU" sz="2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u="sng" dirty="0" smtClean="0"/>
              <a:t>Методы исследования</a:t>
            </a:r>
            <a:r>
              <a:rPr lang="ru-RU" sz="1800" dirty="0" smtClean="0"/>
              <a:t>: наблюдение, описание, сравнение, </a:t>
            </a:r>
            <a:r>
              <a:rPr lang="ru-RU" sz="1800" u="sng" dirty="0" smtClean="0"/>
              <a:t> эксперимент.</a:t>
            </a:r>
          </a:p>
          <a:p>
            <a:pPr>
              <a:buNone/>
            </a:pPr>
            <a:r>
              <a:rPr lang="ru-RU" sz="1800" u="sng" dirty="0" smtClean="0"/>
              <a:t>Тема</a:t>
            </a:r>
            <a:r>
              <a:rPr lang="ru-RU" sz="1800" dirty="0" smtClean="0"/>
              <a:t>: Состояние сточных вод </a:t>
            </a:r>
            <a:r>
              <a:rPr lang="ru-RU" sz="1800" dirty="0" err="1" smtClean="0"/>
              <a:t>Трубчевского</a:t>
            </a:r>
            <a:r>
              <a:rPr lang="ru-RU" sz="1800" dirty="0" smtClean="0"/>
              <a:t> </a:t>
            </a:r>
            <a:r>
              <a:rPr lang="ru-RU" sz="1800" dirty="0" smtClean="0"/>
              <a:t>района</a:t>
            </a:r>
          </a:p>
          <a:p>
            <a:pPr>
              <a:buNone/>
            </a:pPr>
            <a:r>
              <a:rPr lang="ru-RU" sz="1800" dirty="0" smtClean="0"/>
              <a:t>Цель: изучить состояние сточных вод и их влияние на окружающую среду.</a:t>
            </a:r>
          </a:p>
          <a:p>
            <a:pPr>
              <a:buNone/>
            </a:pPr>
            <a:r>
              <a:rPr lang="ru-RU" sz="1800" dirty="0" smtClean="0"/>
              <a:t>Были изучены</a:t>
            </a:r>
            <a:endParaRPr lang="ru-RU" sz="1800" dirty="0" smtClean="0">
              <a:solidFill>
                <a:srgbClr val="0000CC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основные характеристики сточных вод.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Документы о состоянии очистных сооружений Брянской области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Документ  «О санитарно-эпидемиологической обстановке в </a:t>
            </a:r>
            <a:r>
              <a:rPr lang="ru-RU" sz="1800" dirty="0" smtClean="0"/>
              <a:t>Трубчевском районе </a:t>
            </a:r>
            <a:r>
              <a:rPr lang="ru-RU" sz="1800" dirty="0" smtClean="0"/>
              <a:t>Брянской области в </a:t>
            </a:r>
            <a:r>
              <a:rPr lang="ru-RU" sz="1800" dirty="0" smtClean="0"/>
              <a:t>2015 </a:t>
            </a:r>
            <a:r>
              <a:rPr lang="ru-RU" sz="1800" dirty="0" smtClean="0"/>
              <a:t>году»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Схема </a:t>
            </a:r>
            <a:r>
              <a:rPr lang="ru-RU" sz="1800" dirty="0" smtClean="0"/>
              <a:t>места сброса очищенных сточных вод</a:t>
            </a:r>
            <a:r>
              <a:rPr lang="ru-RU" sz="2800" dirty="0" smtClean="0"/>
              <a:t> </a:t>
            </a: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pic>
        <p:nvPicPr>
          <p:cNvPr id="5" name="Рисунок 4" descr="http://soldmaral.ucoz.ru/shablonPPT/bozhja_korovka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6638925"/>
            <a:ext cx="17907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1195</Words>
  <Application>Microsoft Office PowerPoint</Application>
  <PresentationFormat>Экран (4:3)</PresentationFormat>
  <Paragraphs>137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ПРОЕКТНО-ИССЛЕДОВАТЕЛЬСКАЯ ДЕЯТЕЛЬНОСТЬ  УЧАЩИХСЯ по БИОЛОГИИ</vt:lpstr>
      <vt:lpstr>Слайд 2</vt:lpstr>
      <vt:lpstr> ПРОЕКТ (от лат.proectus-двинутый вперед) в «Словаре русского языка» С.И.Ожегова понимается: - разработанный план сооружения, какого-нибудь механизма, устройства; - предварительный текст какого-нибудь документа; - замысел, план.</vt:lpstr>
      <vt:lpstr>Слайд 4</vt:lpstr>
      <vt:lpstr>Слайд 5</vt:lpstr>
      <vt:lpstr>Провести эксперимент и сделать вывод. Как изменится окраска аквариумной рыбки – лялиус, при повышении и понижении температуры воды на 2оС. (При изменении температуры окраска становится ярче)</vt:lpstr>
      <vt:lpstr>Слайд 7</vt:lpstr>
      <vt:lpstr>Этапы работы над исследовательским проектом.</vt:lpstr>
      <vt:lpstr>Исследовательский, долгосрочный, индивидуальный проект Результат : участие в Водном юниорском конкурсе.</vt:lpstr>
      <vt:lpstr>Исследование взятых проб сточных вод</vt:lpstr>
      <vt:lpstr>Вывод </vt:lpstr>
      <vt:lpstr>Практические рекомендации:</vt:lpstr>
      <vt:lpstr>Исследовательский, краткосрочный, индивидуальный проект Результат : первое место в рамках школьной конференции</vt:lpstr>
      <vt:lpstr>Исследовательский, долгосрочный, индивидуальный проект Результат : 3 место в районной научно-практической конференции учащихся.</vt:lpstr>
      <vt:lpstr>Как часто вы носите туфли на высоком каблуке</vt:lpstr>
      <vt:lpstr>В результате исследования были разработаны рекомендации: </vt:lpstr>
      <vt:lpstr>Темы проектно-исследовательских работ</vt:lpstr>
      <vt:lpstr>Слайд 18</vt:lpstr>
      <vt:lpstr>Слайд 19</vt:lpstr>
    </vt:vector>
  </TitlesOfParts>
  <Company>CrackSoft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ДЕЯТЕЛЬНОСТЬ В ПРЕПОДАВАНИИ БИОЛОГИИ</dc:title>
  <dc:creator>kati</dc:creator>
  <cp:lastModifiedBy>User</cp:lastModifiedBy>
  <cp:revision>378</cp:revision>
  <dcterms:created xsi:type="dcterms:W3CDTF">2013-11-10T14:10:35Z</dcterms:created>
  <dcterms:modified xsi:type="dcterms:W3CDTF">2019-10-03T08:06:10Z</dcterms:modified>
</cp:coreProperties>
</file>